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3" r:id="rId8"/>
    <p:sldId id="264" r:id="rId9"/>
    <p:sldId id="270" r:id="rId10"/>
    <p:sldId id="272" r:id="rId11"/>
    <p:sldId id="265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2210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41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21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50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5145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0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2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75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8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64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26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753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webp"/><Relationship Id="rId7" Type="http://schemas.openxmlformats.org/officeDocument/2006/relationships/image" Target="../media/image11.png"/><Relationship Id="rId12" Type="http://schemas.openxmlformats.org/officeDocument/2006/relationships/image" Target="../media/image5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ebp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5.jp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ebp"/><Relationship Id="rId13" Type="http://schemas.openxmlformats.org/officeDocument/2006/relationships/image" Target="../media/image15.jpg"/><Relationship Id="rId3" Type="http://schemas.openxmlformats.org/officeDocument/2006/relationships/image" Target="../media/image6.web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BF4AA-6641-49AA-B6B6-2F17F46B3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Projet</a:t>
            </a:r>
            <a:br>
              <a:rPr lang="fr-FR" dirty="0"/>
            </a:br>
            <a:r>
              <a:rPr lang="fr-FR" dirty="0"/>
              <a:t>Données distribuées 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193FD0-1BD6-374D-1D98-B4AC29E423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Ludovic Picard</a:t>
            </a:r>
            <a:br>
              <a:rPr lang="fr-FR" dirty="0"/>
            </a:br>
            <a:r>
              <a:rPr lang="fr-FR" dirty="0"/>
              <a:t>JC Loirat</a:t>
            </a:r>
          </a:p>
          <a:p>
            <a:endParaRPr lang="fr-FR" dirty="0"/>
          </a:p>
          <a:p>
            <a:r>
              <a:rPr lang="fr-FR" sz="1800" i="1" dirty="0"/>
              <a:t>31/10/2025</a:t>
            </a:r>
          </a:p>
        </p:txBody>
      </p:sp>
    </p:spTree>
    <p:extLst>
      <p:ext uri="{BB962C8B-B14F-4D97-AF65-F5344CB8AC3E}">
        <p14:creationId xmlns:p14="http://schemas.microsoft.com/office/powerpoint/2010/main" val="325013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8533C-100E-E7BC-AB4B-B0B49AA89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E95EB-ABAF-53B8-DC4C-49EE40C4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OpenAIP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2A618BE3-2A2E-ECB3-A835-D3AE11C30DC8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2E9DE1-D239-95F5-3AD8-75136804B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400AB2A-1671-05AA-7A37-741B8F77D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4483C33-CABA-ABD0-96F9-A74F9008E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20A3E9C-2319-F335-16CE-976CE0E7B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1BD2F2E-6CD3-1815-FE8D-753CB2E56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ECABAE-9417-A019-AE06-D78A4E69896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20EC889-DCD3-5156-A6E4-BF6DA9E1A78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E663B36-0E59-780D-624F-42200CEAD6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>
          <a:xfrm>
            <a:off x="9943065" y="4608191"/>
            <a:ext cx="1449040" cy="175944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1880229-00BC-F0F2-79FA-B7F5C4FFD2CD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1C74D292-F42C-9B08-0D19-A0A3D8572838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40A2E27-591B-124D-59F5-D4E6EFB557B7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381C1AA-FA4B-713A-E297-22D64A335594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16B7E2E-E0F2-92C4-5EE2-0D70A9F96CD2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AB4396FB-EAE3-EF29-07AC-30F60F5CA820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3FBDA446-C181-5014-8205-E4BCFD350EE4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E7BC2B82-163D-B06C-4082-7DFFC811423B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7B539015-B958-28A5-7BF0-77A8752F7AA0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92EF9EFF-A17B-8902-022F-9563BDCA821C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23781E7-E390-A917-BA59-B5C3E761DE1B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B6125BB-AAFF-B6DB-0DFD-97D5C734AAC0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2B5E20A-304A-9DAF-D245-C16E91BB3433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3E22267-6CEC-F0D1-642E-99CC2328ABBB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71A1EC2-BACD-4B05-D38F-2785889B9B01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C26B5F8-CE8C-D454-1831-9A754EE96F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4992" y="2346230"/>
            <a:ext cx="1583424" cy="5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3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B389B-7F53-B038-AB19-9ADFD0F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2D6A0B-8F48-1F5F-BAF5-DD50C0A22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084897" cy="3581400"/>
          </a:xfrm>
        </p:spPr>
        <p:txBody>
          <a:bodyPr/>
          <a:lstStyle/>
          <a:p>
            <a:r>
              <a:rPr lang="fr-FR" dirty="0"/>
              <a:t>Multiples APIs</a:t>
            </a:r>
          </a:p>
          <a:p>
            <a:r>
              <a:rPr lang="fr-FR" dirty="0"/>
              <a:t>Un seul chemin de traitement de JSON</a:t>
            </a:r>
          </a:p>
          <a:p>
            <a:r>
              <a:rPr lang="fr-FR" dirty="0"/>
              <a:t>Une seule publication </a:t>
            </a:r>
            <a:r>
              <a:rPr lang="fr-FR" dirty="0" err="1"/>
              <a:t>kafka</a:t>
            </a: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64B357-C7BB-50A5-DD61-C03E0E17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99" y="2286000"/>
            <a:ext cx="7220294" cy="34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E40878D9-5094-0A88-D15C-C70201D42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386" y="62528"/>
            <a:ext cx="1915645" cy="6232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E4E5AE0-7555-2847-F93E-F67DDB31C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13" y="530151"/>
            <a:ext cx="1362365" cy="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7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DD7F2-5C47-3E10-5539-D39C462C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40950C-DD1F-96FA-D25B-19CC54630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594008" cy="3581400"/>
          </a:xfrm>
        </p:spPr>
        <p:txBody>
          <a:bodyPr/>
          <a:lstStyle/>
          <a:p>
            <a:r>
              <a:rPr lang="fr-FR" dirty="0"/>
              <a:t>Un seul topic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7FBB4E-4817-9810-6F6E-322F880ED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B3387DF2-CAF6-D1B9-58C6-9F51910C3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C59BAD76-8A8A-0E1F-8A2A-9AABEDA14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90" y="2020529"/>
            <a:ext cx="7892716" cy="28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948E6-A4F6-68E5-3554-9C3D25C4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872ED77-3150-6C07-11AD-BCE4475C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469907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FF78B693-CE8E-B0EC-221A-875CC5A34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36" y="2603634"/>
            <a:ext cx="7007192" cy="1976717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7C26E66-8C22-5B22-D8CE-B01504E0F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7A700FA-0090-A7D1-F525-E46BD7EA3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70" y="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9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675F6-7D42-5434-5435-3B0133EE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</a:t>
            </a:r>
            <a:r>
              <a:rPr lang="fr-FR" dirty="0"/>
              <a:t> -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B5083D-C0EA-7366-3E6B-08DA429C3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/>
          <a:lstStyle/>
          <a:p>
            <a:r>
              <a:rPr lang="fr-FR" dirty="0"/>
              <a:t>10 tables</a:t>
            </a:r>
          </a:p>
          <a:p>
            <a:r>
              <a:rPr lang="fr-FR" dirty="0"/>
              <a:t>Pas de données permettant leurs connexions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9B9E06-F244-D651-589B-F9DB9F09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090ED37-0271-7A4F-A1BA-4661C3407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29" y="2463165"/>
            <a:ext cx="2162175" cy="249555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90C45332-C161-AD33-4409-D4369D817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5EF89-9694-3296-5786-74AA149F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6D8556-73E9-84DE-DF2D-D523D24CD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047423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67E415-BA0B-89DE-CE0F-8539556C7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B053F-18E4-74CE-3398-96C8A2E87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315" y="2590681"/>
            <a:ext cx="6286427" cy="2462583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57E8DEB-9D63-F2C9-D524-D368BCA1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B6CF1-6CA5-3D53-67A9-1A111C05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414" y="3053615"/>
            <a:ext cx="2377440" cy="1485900"/>
          </a:xfrm>
        </p:spPr>
        <p:txBody>
          <a:bodyPr/>
          <a:lstStyle/>
          <a:p>
            <a:r>
              <a:rPr lang="fr-FR" dirty="0"/>
              <a:t>Merci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86708E-4D6A-DB61-EEFC-0B7E7BCE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5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58471-45CF-BAA3-2F0A-98E349B6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D547F0-F55D-9526-61C5-FAC1ECEC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03" y="1990722"/>
            <a:ext cx="1777268" cy="5862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85ACA1-2F88-809F-63D7-1852E316C7D9}"/>
              </a:ext>
            </a:extLst>
          </p:cNvPr>
          <p:cNvSpPr txBox="1"/>
          <p:nvPr/>
        </p:nvSpPr>
        <p:spPr>
          <a:xfrm>
            <a:off x="5863618" y="2699504"/>
            <a:ext cx="36590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OpenAIP</a:t>
            </a:r>
            <a:endParaRPr lang="fr-FR" b="1" dirty="0"/>
          </a:p>
          <a:p>
            <a:endParaRPr lang="fr-FR" b="1" dirty="0"/>
          </a:p>
          <a:p>
            <a:r>
              <a:rPr lang="fr-FR" dirty="0"/>
              <a:t>Aéroports, zone de vols,….</a:t>
            </a:r>
          </a:p>
          <a:p>
            <a:endParaRPr lang="fr-FR" dirty="0"/>
          </a:p>
          <a:p>
            <a:r>
              <a:rPr lang="fr-FR" dirty="0"/>
              <a:t>Illimitée dans la requête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0782CA-DA09-B34D-C52C-8FBE48ACDF85}"/>
              </a:ext>
            </a:extLst>
          </p:cNvPr>
          <p:cNvSpPr txBox="1"/>
          <p:nvPr/>
        </p:nvSpPr>
        <p:spPr>
          <a:xfrm>
            <a:off x="854712" y="2732810"/>
            <a:ext cx="45406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Opensky</a:t>
            </a:r>
            <a:endParaRPr lang="fr-FR" b="1" dirty="0"/>
          </a:p>
          <a:p>
            <a:pPr algn="ctr"/>
            <a:endParaRPr lang="fr-FR" b="1" dirty="0"/>
          </a:p>
          <a:p>
            <a:r>
              <a:rPr lang="fr-FR" dirty="0"/>
              <a:t>Position des avions</a:t>
            </a:r>
          </a:p>
          <a:p>
            <a:endParaRPr lang="fr-FR" dirty="0"/>
          </a:p>
          <a:p>
            <a:r>
              <a:rPr lang="fr-FR" dirty="0"/>
              <a:t>Limitée dans la requête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9D2D1930-4562-F279-3F52-15F1AB75E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5297" y="1972223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8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E25A7-E02A-4299-1EB7-9AC5C690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Opensky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9E9338CB-20AA-45AA-96DE-656D682494D1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DDF63FF-F4AD-5D91-7EC4-44FA57CF0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4572622-D453-98B1-2A26-38C80A3A5784}"/>
              </a:ext>
            </a:extLst>
          </p:cNvPr>
          <p:cNvSpPr/>
          <p:nvPr/>
        </p:nvSpPr>
        <p:spPr>
          <a:xfrm>
            <a:off x="333783" y="5176429"/>
            <a:ext cx="1138848" cy="1104843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275533-296F-AFF0-EE8D-443D5978E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" y="2327757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AEC8D3-FAFB-F65E-C547-F983AA345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8529D2-18A4-F83A-75C3-BB00E6DDD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3" y="5289439"/>
            <a:ext cx="878821" cy="87882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83AEC7-337E-47C5-DD54-2C71E6002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A7E6590-2DD9-B13F-346D-9C02E0D2A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F671171-B45A-E344-C471-446DDEDF0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5D01847-D584-C65B-63A7-9284D2346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DAA7E92-EC05-6A4B-C937-5C541BE65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08092E7-4508-F31C-DCF8-0DA39CA6B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87" y="5437300"/>
            <a:ext cx="568959" cy="56895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9095921-6303-262C-7DCD-3461F5130E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>
          <a:xfrm>
            <a:off x="9943065" y="4608191"/>
            <a:ext cx="1449040" cy="175944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8D574EA-AE97-A9D9-1154-68F9C2B2B5BF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D31E1A17-05D5-A070-3410-19C6E694E568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F445FD3-DBD2-4C72-D460-4D23B013ABC9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512991D-0C3D-C1AE-5452-6CC0ECDAB9C2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718BA86-2C57-6196-D9CA-7AC9FDC01518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B120ECA-041D-5F84-DCD1-E405A5B5D4C0}"/>
              </a:ext>
            </a:extLst>
          </p:cNvPr>
          <p:cNvSpPr/>
          <p:nvPr/>
        </p:nvSpPr>
        <p:spPr>
          <a:xfrm>
            <a:off x="2469243" y="5162290"/>
            <a:ext cx="1138848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EF85ECD2-0916-8B0D-8B48-B22C0F1FFB3F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CD54219D-0A81-7BF5-E1D1-FB874204DF5C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4C1CE528-50EB-A97A-5B1B-260D8D73C022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C80F3A86-370B-0613-763C-B858672BC0B5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05621E69-3046-6CAA-8B10-B217A58AF30F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701D88F1-07A9-8E07-84D8-E3D9287DE410}"/>
              </a:ext>
            </a:extLst>
          </p:cNvPr>
          <p:cNvSpPr/>
          <p:nvPr/>
        </p:nvSpPr>
        <p:spPr>
          <a:xfrm rot="10800000">
            <a:off x="2874590" y="3832474"/>
            <a:ext cx="328155" cy="134395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bas 46">
            <a:extLst>
              <a:ext uri="{FF2B5EF4-FFF2-40B4-BE49-F238E27FC236}">
                <a16:creationId xmlns:a16="http://schemas.microsoft.com/office/drawing/2014/main" id="{ACC61863-51AC-CA77-2108-78142CB0FA10}"/>
              </a:ext>
            </a:extLst>
          </p:cNvPr>
          <p:cNvSpPr/>
          <p:nvPr/>
        </p:nvSpPr>
        <p:spPr>
          <a:xfrm>
            <a:off x="739129" y="4419601"/>
            <a:ext cx="328156" cy="74269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231084B1-32DD-E086-DCE0-88507F738C9D}"/>
              </a:ext>
            </a:extLst>
          </p:cNvPr>
          <p:cNvSpPr/>
          <p:nvPr/>
        </p:nvSpPr>
        <p:spPr>
          <a:xfrm>
            <a:off x="1472631" y="5568386"/>
            <a:ext cx="996611" cy="2926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BA07829-43AF-A6D4-E739-4FAC9ABC5536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B8FC670-2952-7C81-0628-DBBF24999F12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67FD859-9BD9-8C13-1BEE-AF7D3AC7FCAE}"/>
              </a:ext>
            </a:extLst>
          </p:cNvPr>
          <p:cNvSpPr txBox="1"/>
          <p:nvPr/>
        </p:nvSpPr>
        <p:spPr>
          <a:xfrm>
            <a:off x="0" y="6281270"/>
            <a:ext cx="185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Permet de contourner </a:t>
            </a:r>
            <a:b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</a:br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la limitation de 8 minutes entre chaque requête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38F5987-85B4-6A24-ED45-B984AB24BB72}"/>
              </a:ext>
            </a:extLst>
          </p:cNvPr>
          <p:cNvSpPr txBox="1"/>
          <p:nvPr/>
        </p:nvSpPr>
        <p:spPr>
          <a:xfrm>
            <a:off x="2145237" y="6299457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Fichier requêtable par </a:t>
            </a:r>
            <a:r>
              <a:rPr lang="fr-FR" sz="1200" dirty="0" err="1"/>
              <a:t>nifi</a:t>
            </a:r>
            <a:endParaRPr lang="fr-FR" sz="12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D0514B6-858B-C634-5114-CBC32195F574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178DBFB-A876-1DF3-F44E-9B2428EEC705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F5BF32-D484-9EED-9961-2EEF6D748D1F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</p:spTree>
    <p:extLst>
      <p:ext uri="{BB962C8B-B14F-4D97-AF65-F5344CB8AC3E}">
        <p14:creationId xmlns:p14="http://schemas.microsoft.com/office/powerpoint/2010/main" val="120464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136CA9-23E2-EE61-00F3-1C37A395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B4753CE-B649-CAEC-F3CF-78D1EA2D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925078" cy="4351338"/>
          </a:xfrm>
        </p:spPr>
        <p:txBody>
          <a:bodyPr/>
          <a:lstStyle/>
          <a:p>
            <a:r>
              <a:rPr lang="fr-FR" dirty="0"/>
              <a:t>2 arbres :</a:t>
            </a:r>
            <a:br>
              <a:rPr lang="fr-FR" dirty="0"/>
            </a:br>
            <a:r>
              <a:rPr lang="fr-FR" dirty="0"/>
              <a:t>- 1 classique API</a:t>
            </a:r>
            <a:br>
              <a:rPr lang="fr-FR" dirty="0"/>
            </a:br>
            <a:r>
              <a:rPr lang="fr-FR" dirty="0"/>
              <a:t>- 1 via fichier</a:t>
            </a:r>
          </a:p>
          <a:p>
            <a:r>
              <a:rPr lang="fr-FR" dirty="0"/>
              <a:t>2 styles de traitements</a:t>
            </a:r>
          </a:p>
          <a:p>
            <a:r>
              <a:rPr lang="fr-FR" dirty="0"/>
              <a:t>1 </a:t>
            </a:r>
            <a:r>
              <a:rPr lang="fr-FR" dirty="0" err="1"/>
              <a:t>connection</a:t>
            </a:r>
            <a:r>
              <a:rPr lang="fr-FR" dirty="0"/>
              <a:t> à Kafka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C97527-2913-6FC6-DBD0-4F7345A4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72" y="1646673"/>
            <a:ext cx="7749306" cy="4709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F6A6436-E346-0BA0-C8E6-C5D190CC0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4764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03E384-6386-CCA8-070F-C92BE95A8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13" y="530151"/>
            <a:ext cx="1362365" cy="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27F5BA-86D5-070F-8D88-07F4A6CC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Opensky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C690A1-B1D3-CCE2-7121-57CE33B7F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0976" cy="4351338"/>
          </a:xfrm>
        </p:spPr>
        <p:txBody>
          <a:bodyPr/>
          <a:lstStyle/>
          <a:p>
            <a:r>
              <a:rPr lang="fr-FR" dirty="0"/>
              <a:t>1 topic : </a:t>
            </a:r>
            <a:r>
              <a:rPr lang="fr-FR" dirty="0" err="1"/>
              <a:t>opensky_states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3C69FD-619D-5E24-6F4A-B203817A0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4764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75B39-4D1A-BB63-7CD7-1E3CE605D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D587C2-4E50-603C-D2E3-E9BF540B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36" y="1909486"/>
            <a:ext cx="618258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EF6C-AE24-D907-ECDA-BF5A2F5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10FDA-223E-0892-C09E-D49EB332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1376" cy="4351338"/>
          </a:xfrm>
        </p:spPr>
        <p:txBody>
          <a:bodyPr/>
          <a:lstStyle/>
          <a:p>
            <a:r>
              <a:rPr lang="fr-FR" dirty="0"/>
              <a:t>« Ecoute » Kafka </a:t>
            </a:r>
          </a:p>
          <a:p>
            <a:r>
              <a:rPr lang="fr-FR" dirty="0"/>
              <a:t>Récupère la donnée</a:t>
            </a:r>
          </a:p>
          <a:p>
            <a:r>
              <a:rPr lang="fr-FR" dirty="0"/>
              <a:t>La publie selon les tables sur </a:t>
            </a:r>
            <a:r>
              <a:rPr lang="fr-FR" dirty="0" err="1"/>
              <a:t>Postgre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B307AC-38D7-C5B5-3974-180FD7ED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28" y="1825625"/>
            <a:ext cx="6134956" cy="44011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79617B-4BE6-5442-F9BC-AE849AA06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70" y="0"/>
            <a:ext cx="1524000" cy="1524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8F9FC8-5B80-02C5-41AC-6E19860DD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8" y="175727"/>
            <a:ext cx="1777268" cy="5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6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279FA-0417-8158-3E9B-25D85F3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Postgres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91966F-6420-E16A-113A-51C02C27C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141816"/>
            <a:ext cx="1777268" cy="58627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F0C6879-BA2A-791D-868E-CC6A4A311C31}"/>
              </a:ext>
            </a:extLst>
          </p:cNvPr>
          <p:cNvSpPr/>
          <p:nvPr/>
        </p:nvSpPr>
        <p:spPr>
          <a:xfrm>
            <a:off x="7483288" y="2710338"/>
            <a:ext cx="1541929" cy="3191437"/>
          </a:xfrm>
          <a:prstGeom prst="roundRect">
            <a:avLst>
              <a:gd name="adj" fmla="val 7639"/>
            </a:avLst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FAIT_ETAT_VOL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pk_etat_vol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Fk_temps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Fk_aeronef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Fk_position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Fk_pays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Baro_altitude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Velocity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Vertical_rate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True_track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Spi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Last_contact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3D827-7825-8D8B-CB95-2A8A6F2B73B6}"/>
              </a:ext>
            </a:extLst>
          </p:cNvPr>
          <p:cNvSpPr/>
          <p:nvPr/>
        </p:nvSpPr>
        <p:spPr>
          <a:xfrm>
            <a:off x="5077382" y="2119775"/>
            <a:ext cx="1541929" cy="1189307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DIM_AERONEF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pk_aeronef</a:t>
            </a:r>
            <a:r>
              <a:rPr lang="fr-FR" sz="1100" b="1" dirty="0">
                <a:solidFill>
                  <a:schemeClr val="tx1"/>
                </a:solidFill>
              </a:rPr>
              <a:t> (icao24)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265705A-A142-C8DD-B8F3-D0B2E7988626}"/>
              </a:ext>
            </a:extLst>
          </p:cNvPr>
          <p:cNvSpPr/>
          <p:nvPr/>
        </p:nvSpPr>
        <p:spPr>
          <a:xfrm>
            <a:off x="9982206" y="2115684"/>
            <a:ext cx="1541929" cy="1189307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DIM_PAYS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pk_pays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3EF2AE3-8885-357B-8C97-85D044E8ACD9}"/>
              </a:ext>
            </a:extLst>
          </p:cNvPr>
          <p:cNvSpPr/>
          <p:nvPr/>
        </p:nvSpPr>
        <p:spPr>
          <a:xfrm>
            <a:off x="9982206" y="4552852"/>
            <a:ext cx="1541929" cy="1642025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DIM_POSITION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pk_position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Latitude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Longitude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B87016-3F90-64A2-DACC-AF0B26E03A07}"/>
              </a:ext>
            </a:extLst>
          </p:cNvPr>
          <p:cNvSpPr/>
          <p:nvPr/>
        </p:nvSpPr>
        <p:spPr>
          <a:xfrm>
            <a:off x="5077382" y="4552852"/>
            <a:ext cx="1541929" cy="1595719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DIM_TEMPS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pk_temps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Date_capture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Heure_capture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Jour_capture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Mois_capture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Annee_capture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55070A1-9F5F-B45F-8B4A-A0184D14501D}"/>
              </a:ext>
            </a:extLst>
          </p:cNvPr>
          <p:cNvSpPr/>
          <p:nvPr/>
        </p:nvSpPr>
        <p:spPr>
          <a:xfrm>
            <a:off x="7483287" y="611038"/>
            <a:ext cx="1541929" cy="1325563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Callsign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Squawk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91310A5-E7CE-676C-05BB-D0D444A71F7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619311" y="2714429"/>
            <a:ext cx="863976" cy="71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0FAE1A-4C46-9135-1F22-FBFCC4173E5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619311" y="4672770"/>
            <a:ext cx="863976" cy="67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DEE8FDE-1415-37F5-7C7E-E9803290E4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9025216" y="4672770"/>
            <a:ext cx="956990" cy="70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F3E8EE3-91EA-418B-6871-A1801AFEF2F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025216" y="2710338"/>
            <a:ext cx="956990" cy="718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B07486D-0E35-5A03-4DB5-C8DEAA06D6E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8254252" y="1936601"/>
            <a:ext cx="1" cy="773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8702AB6E-4B38-4001-3048-AAFCBAFE4982}"/>
              </a:ext>
            </a:extLst>
          </p:cNvPr>
          <p:cNvSpPr txBox="1"/>
          <p:nvPr/>
        </p:nvSpPr>
        <p:spPr>
          <a:xfrm>
            <a:off x="667865" y="1936601"/>
            <a:ext cx="38055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 en étoile :</a:t>
            </a:r>
          </a:p>
          <a:p>
            <a:r>
              <a:rPr lang="fr-FR" b="1" dirty="0"/>
              <a:t>Table de fait : </a:t>
            </a:r>
          </a:p>
          <a:p>
            <a:r>
              <a:rPr lang="fr-FR" dirty="0"/>
              <a:t>- Etat du vol</a:t>
            </a:r>
          </a:p>
          <a:p>
            <a:r>
              <a:rPr lang="fr-FR" dirty="0"/>
              <a:t>On cherche à savoir à la date, où est l’avion, à quel altitude </a:t>
            </a:r>
            <a:r>
              <a:rPr lang="fr-FR" dirty="0" err="1"/>
              <a:t>etc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Tables de dimensions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Où : Position, Pays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Quand : Temps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Qui : </a:t>
            </a:r>
            <a:r>
              <a:rPr lang="fr-FR" dirty="0" err="1"/>
              <a:t>Aeronef</a:t>
            </a:r>
            <a:r>
              <a:rPr lang="fr-FR" dirty="0"/>
              <a:t>, Vol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B122462-8AD3-1875-C6D5-2202C6A59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58637-3D49-990C-7A53-17B90FDB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46B26-1A47-4C53-23AF-7D18C805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888550"/>
            <a:ext cx="4226266" cy="453914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br>
              <a:rPr lang="fr-FR" sz="5600" dirty="0"/>
            </a:br>
            <a:r>
              <a:rPr lang="fr-FR" sz="6400" b="1" dirty="0"/>
              <a:t>Usage de requêtes jointes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WITH </a:t>
            </a:r>
            <a:r>
              <a:rPr lang="fr-FR" dirty="0" err="1"/>
              <a:t>dernier_etat</a:t>
            </a:r>
            <a:r>
              <a:rPr lang="fr-FR" dirty="0"/>
              <a:t> AS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fev.fk_aeronef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da.pk_aeronef</a:t>
            </a:r>
            <a:r>
              <a:rPr lang="fr-FR" dirty="0"/>
              <a:t> AS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dp.latitude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dp.longitude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dpy.nom_pays</a:t>
            </a:r>
            <a:r>
              <a:rPr lang="fr-FR" dirty="0"/>
              <a:t> AS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fev.fk_temps</a:t>
            </a:r>
            <a:r>
              <a:rPr lang="fr-FR" dirty="0"/>
              <a:t> AS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COALESCE(</a:t>
            </a:r>
            <a:r>
              <a:rPr lang="fr-FR" dirty="0" err="1"/>
              <a:t>fev.on_ground</a:t>
            </a:r>
            <a:r>
              <a:rPr lang="fr-FR" dirty="0"/>
              <a:t>, false) AS </a:t>
            </a:r>
            <a:r>
              <a:rPr lang="fr-FR" dirty="0" err="1"/>
              <a:t>on_ground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fev.geo_altitude</a:t>
            </a:r>
            <a:r>
              <a:rPr lang="fr-FR" dirty="0"/>
              <a:t> AS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ROW_NUMBER() OVER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PARTITION BY </a:t>
            </a:r>
            <a:r>
              <a:rPr lang="fr-FR" dirty="0" err="1"/>
              <a:t>fev.fk_aeronef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ORDER BY </a:t>
            </a:r>
            <a:r>
              <a:rPr lang="fr-FR" dirty="0" err="1"/>
              <a:t>fev.fk_temps</a:t>
            </a:r>
            <a:r>
              <a:rPr lang="fr-FR" dirty="0"/>
              <a:t> DESC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) AS rn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FROM </a:t>
            </a:r>
            <a:r>
              <a:rPr lang="fr-FR" dirty="0" err="1"/>
              <a:t>fait_etat_vol</a:t>
            </a:r>
            <a:r>
              <a:rPr lang="fr-FR" dirty="0"/>
              <a:t> </a:t>
            </a:r>
            <a:r>
              <a:rPr lang="fr-FR" dirty="0" err="1"/>
              <a:t>fev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dim_aeronef</a:t>
            </a:r>
            <a:r>
              <a:rPr lang="fr-FR" dirty="0"/>
              <a:t> da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fev.fk_aeronef</a:t>
            </a:r>
            <a:r>
              <a:rPr lang="fr-FR" dirty="0"/>
              <a:t> = </a:t>
            </a:r>
            <a:r>
              <a:rPr lang="fr-FR" dirty="0" err="1"/>
              <a:t>da.pk_aeronef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dim_position</a:t>
            </a:r>
            <a:r>
              <a:rPr lang="fr-FR" dirty="0"/>
              <a:t> </a:t>
            </a:r>
            <a:r>
              <a:rPr lang="fr-FR" dirty="0" err="1"/>
              <a:t>dp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fev.fk_position</a:t>
            </a:r>
            <a:r>
              <a:rPr lang="fr-FR" dirty="0"/>
              <a:t> = </a:t>
            </a:r>
            <a:r>
              <a:rPr lang="fr-FR" dirty="0" err="1"/>
              <a:t>dp.pk_position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dim_pays</a:t>
            </a:r>
            <a:r>
              <a:rPr lang="fr-FR" dirty="0"/>
              <a:t> </a:t>
            </a:r>
            <a:r>
              <a:rPr lang="fr-FR" dirty="0" err="1"/>
              <a:t>dpy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fev.fk_pays</a:t>
            </a:r>
            <a:r>
              <a:rPr lang="fr-FR" dirty="0"/>
              <a:t> = </a:t>
            </a:r>
            <a:r>
              <a:rPr lang="fr-FR" dirty="0" err="1"/>
              <a:t>dpy.pk_pays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WHERE $__</a:t>
            </a:r>
            <a:r>
              <a:rPr lang="fr-FR" dirty="0" err="1"/>
              <a:t>timeFilter</a:t>
            </a:r>
            <a:r>
              <a:rPr lang="fr-FR" dirty="0"/>
              <a:t>(</a:t>
            </a:r>
            <a:r>
              <a:rPr lang="fr-FR" dirty="0" err="1"/>
              <a:t>fev.fk_temps</a:t>
            </a: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latitude,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longitude,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CASE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WHEN </a:t>
            </a:r>
            <a:r>
              <a:rPr lang="fr-FR" dirty="0" err="1"/>
              <a:t>on_ground</a:t>
            </a:r>
            <a:r>
              <a:rPr lang="fr-FR" dirty="0"/>
              <a:t> = </a:t>
            </a:r>
            <a:r>
              <a:rPr lang="fr-FR" dirty="0" err="1"/>
              <a:t>true</a:t>
            </a:r>
            <a:r>
              <a:rPr lang="fr-FR" dirty="0"/>
              <a:t> THEN 'au sol'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ELSE 'en vol'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END AS </a:t>
            </a:r>
            <a:r>
              <a:rPr lang="fr-FR" dirty="0" err="1"/>
              <a:t>etat_sol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FROM </a:t>
            </a:r>
            <a:r>
              <a:rPr lang="fr-FR" dirty="0" err="1"/>
              <a:t>dernier_etat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WHERE rn = 1;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sz="6400" b="1" dirty="0"/>
              <a:t>Usage de filtres dynamiques pour le </a:t>
            </a:r>
            <a:r>
              <a:rPr lang="fr-FR" sz="6400" b="1" dirty="0" err="1"/>
              <a:t>dashboard</a:t>
            </a:r>
            <a:endParaRPr lang="fr-FR" sz="6400" b="1" dirty="0"/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Temps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Pays</a:t>
            </a:r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49F2D0-6F39-58D2-3570-5D0B698AE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527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12EED19-7481-38C7-CBEC-93BEE69C9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B1010C-DF03-4E61-8A01-66419693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996" y="1888550"/>
            <a:ext cx="7262004" cy="39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1700B-D83F-F9CC-DC26-6C5A2568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4542AA7-B5C5-2989-1951-8FA3BF52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066A772D-53FE-1AB7-216E-7ED9A3DAB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8177" y="2680600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23821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208</TotalTime>
  <Words>673</Words>
  <Application>Microsoft Office PowerPoint</Application>
  <PresentationFormat>Grand écran</PresentationFormat>
  <Paragraphs>158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9" baseType="lpstr">
      <vt:lpstr>Arial</vt:lpstr>
      <vt:lpstr>Franklin Gothic Book</vt:lpstr>
      <vt:lpstr>Cadrage</vt:lpstr>
      <vt:lpstr>Projet Données distribuées  </vt:lpstr>
      <vt:lpstr>Sommaire</vt:lpstr>
      <vt:lpstr>API Opensky – de l’Api à Grafana</vt:lpstr>
      <vt:lpstr>NIFI – API Opensky</vt:lpstr>
      <vt:lpstr>Kafka – API Opensky </vt:lpstr>
      <vt:lpstr>Spark – API Opensky</vt:lpstr>
      <vt:lpstr>Postgres – API Opensky</vt:lpstr>
      <vt:lpstr>Grafana – API Opensky</vt:lpstr>
      <vt:lpstr>Présentation PowerPoint</vt:lpstr>
      <vt:lpstr>API OpenAIP – de l’Api à Grafana</vt:lpstr>
      <vt:lpstr>NIFI – API OpenAIP</vt:lpstr>
      <vt:lpstr>Kafka – API OpenAIP</vt:lpstr>
      <vt:lpstr>Spark – API OpenAIP</vt:lpstr>
      <vt:lpstr>Postgre - OpenAIP</vt:lpstr>
      <vt:lpstr>Grafana – OpenAIP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Jean-Corentin Loirat</dc:creator>
  <cp:lastModifiedBy>Jean-Corentin Loirat</cp:lastModifiedBy>
  <cp:revision>26</cp:revision>
  <dcterms:created xsi:type="dcterms:W3CDTF">2025-10-30T20:44:54Z</dcterms:created>
  <dcterms:modified xsi:type="dcterms:W3CDTF">2025-10-31T00:12:56Z</dcterms:modified>
</cp:coreProperties>
</file>